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65" r:id="rId5"/>
    <p:sldId id="266" r:id="rId6"/>
    <p:sldId id="267" r:id="rId7"/>
    <p:sldId id="271" r:id="rId8"/>
    <p:sldId id="258" r:id="rId9"/>
    <p:sldId id="259" r:id="rId10"/>
    <p:sldId id="269" r:id="rId11"/>
    <p:sldId id="260" r:id="rId12"/>
    <p:sldId id="261" r:id="rId1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69696"/>
    <a:srgbClr val="5F6EFD"/>
    <a:srgbClr val="941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2B588-B188-41D0-A4AC-FEB5BDD9F28F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C3581-115D-4DF9-94E5-8BBB62458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3581-115D-4DF9-94E5-8BBB62458C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8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3581-115D-4DF9-94E5-8BBB62458C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5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D89C-82EA-4EBA-93C8-F50891C334F9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8A55-6943-43EE-8150-C8C9D34FD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CAEB-E264-4A41-9627-2570228039FD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65AA3-38E0-4A23-9759-E2D69A696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A78E-3F60-4D9D-BC5C-520B4529EED2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7627-0A09-4931-9F9B-4668F9860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0E26-5E1F-4D03-94F7-A14640702175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CC7F3-74D7-48BA-9FF3-002AD3084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55E2-9FD7-4888-997A-44A2034A6DDA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71EE-3ED9-4295-B1A7-81E9567A3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A145-22E0-417B-AABB-66BEA20BF34E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7A8C-D439-40A6-A839-6EFAEE0E3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52E3-F0E9-4025-8EC7-ADB05A6A672C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C381-7F40-42C0-BC1F-27C754425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A6A1-F046-43E0-89FF-01048DC8F91F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1A35-AEC8-498C-AAE3-36F33D536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C5C79-C888-4CAA-9051-4D18301A1D66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F0468-5C34-40B4-B937-728D33D0B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75AD-EE1A-4F0D-90CB-CCE4A8D53AD8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AEC2-B969-487C-97F1-9232E1A1A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F92D-FC86-4F91-8EB5-AFED5F2533EB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127F-FCF1-4C00-BD03-E07A9210D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FCD9A-BFA2-4A1F-A81B-5319E34254BE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0BCE0B-D6C9-4EB2-BE09-443E8A0B6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288" y="2636838"/>
            <a:ext cx="8353425" cy="15859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пенсионная формула.</a:t>
            </a:r>
            <a:r>
              <a:rPr lang="ru-RU" sz="4000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Проще, чем кажется.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750" y="692150"/>
            <a:ext cx="8064500" cy="50482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Пенсионные баллы даются не только за трудовую деятельность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251519" y="1579563"/>
            <a:ext cx="85337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1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100" b="1" dirty="0">
                <a:solidFill>
                  <a:srgbClr val="FF0000"/>
                </a:solidFill>
              </a:rPr>
              <a:t>за каждый год отпуска по уходу за ребенком</a:t>
            </a:r>
          </a:p>
        </p:txBody>
      </p:sp>
      <p:sp>
        <p:nvSpPr>
          <p:cNvPr id="26630" name="Прямоугольник 3"/>
          <p:cNvSpPr>
            <a:spLocks noChangeArrowheads="1"/>
          </p:cNvSpPr>
          <p:nvPr/>
        </p:nvSpPr>
        <p:spPr bwMode="auto">
          <a:xfrm>
            <a:off x="1620838" y="2420938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1,8 балла</a:t>
            </a:r>
          </a:p>
        </p:txBody>
      </p:sp>
      <p:sp>
        <p:nvSpPr>
          <p:cNvPr id="26631" name="Прямоугольник 12"/>
          <p:cNvSpPr>
            <a:spLocks noChangeArrowheads="1"/>
          </p:cNvSpPr>
          <p:nvPr/>
        </p:nvSpPr>
        <p:spPr bwMode="auto">
          <a:xfrm>
            <a:off x="1620838" y="2852738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3,6 балла</a:t>
            </a:r>
          </a:p>
        </p:txBody>
      </p:sp>
      <p:sp>
        <p:nvSpPr>
          <p:cNvPr id="26632" name="Прямоугольник 13"/>
          <p:cNvSpPr>
            <a:spLocks noChangeArrowheads="1"/>
          </p:cNvSpPr>
          <p:nvPr/>
        </p:nvSpPr>
        <p:spPr bwMode="auto">
          <a:xfrm>
            <a:off x="1620838" y="3319463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5,4 балла</a:t>
            </a:r>
          </a:p>
        </p:txBody>
      </p:sp>
      <p:sp>
        <p:nvSpPr>
          <p:cNvPr id="26633" name="Прямоугольник 4"/>
          <p:cNvSpPr>
            <a:spLocks noChangeArrowheads="1"/>
          </p:cNvSpPr>
          <p:nvPr/>
        </p:nvSpPr>
        <p:spPr bwMode="auto">
          <a:xfrm>
            <a:off x="251518" y="4265613"/>
            <a:ext cx="878453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100" b="1" dirty="0">
                <a:solidFill>
                  <a:srgbClr val="FF0000"/>
                </a:solidFill>
                <a:latin typeface="+mn-lt"/>
              </a:rPr>
              <a:t>за каждый год воинской службы по призыву</a:t>
            </a:r>
          </a:p>
        </p:txBody>
      </p:sp>
      <p:sp>
        <p:nvSpPr>
          <p:cNvPr id="26635" name="Прямоугольник 16"/>
          <p:cNvSpPr>
            <a:spLocks noChangeArrowheads="1"/>
          </p:cNvSpPr>
          <p:nvPr/>
        </p:nvSpPr>
        <p:spPr bwMode="auto">
          <a:xfrm>
            <a:off x="1585913" y="47577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1,8 балла</a:t>
            </a:r>
          </a:p>
        </p:txBody>
      </p:sp>
      <p:sp>
        <p:nvSpPr>
          <p:cNvPr id="26636" name="Прямоугольник 17"/>
          <p:cNvSpPr>
            <a:spLocks noChangeArrowheads="1"/>
          </p:cNvSpPr>
          <p:nvPr/>
        </p:nvSpPr>
        <p:spPr bwMode="auto">
          <a:xfrm>
            <a:off x="251519" y="5251450"/>
            <a:ext cx="85337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100" b="1" dirty="0">
                <a:solidFill>
                  <a:srgbClr val="FF0000"/>
                </a:solidFill>
                <a:latin typeface="+mn-lt"/>
              </a:rPr>
              <a:t>за каждый год ухода за инвалидами </a:t>
            </a:r>
            <a:r>
              <a:rPr lang="en-US" sz="21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ru-RU" sz="2100" b="1" dirty="0">
                <a:solidFill>
                  <a:srgbClr val="FF0000"/>
                </a:solidFill>
                <a:latin typeface="+mn-lt"/>
              </a:rPr>
              <a:t> группы, детьми-инвалидами, лицами старше 80 лет</a:t>
            </a:r>
          </a:p>
        </p:txBody>
      </p:sp>
      <p:sp>
        <p:nvSpPr>
          <p:cNvPr id="26638" name="Прямоугольник 19"/>
          <p:cNvSpPr>
            <a:spLocks noChangeArrowheads="1"/>
          </p:cNvSpPr>
          <p:nvPr/>
        </p:nvSpPr>
        <p:spPr bwMode="auto">
          <a:xfrm>
            <a:off x="1620838" y="61880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1,8 балла</a:t>
            </a:r>
          </a:p>
        </p:txBody>
      </p:sp>
      <p:sp>
        <p:nvSpPr>
          <p:cNvPr id="26639" name="Прямоугольник 4"/>
          <p:cNvSpPr>
            <a:spLocks noChangeArrowheads="1"/>
          </p:cNvSpPr>
          <p:nvPr/>
        </p:nvSpPr>
        <p:spPr bwMode="auto">
          <a:xfrm>
            <a:off x="4760913" y="2641600"/>
            <a:ext cx="4024312" cy="1216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chemeClr val="tx2"/>
                </a:solidFill>
                <a:cs typeface="Arial" charset="0"/>
              </a:rPr>
              <a:t>Пример</a:t>
            </a:r>
            <a:r>
              <a:rPr lang="en-US" b="1" dirty="0" smtClean="0">
                <a:solidFill>
                  <a:schemeClr val="tx2"/>
                </a:solidFill>
                <a:cs typeface="Arial" charset="0"/>
              </a:rPr>
              <a:t>: </a:t>
            </a: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24,3 </a:t>
            </a:r>
            <a:r>
              <a:rPr lang="ru-RU" b="1" dirty="0">
                <a:solidFill>
                  <a:srgbClr val="FF0000"/>
                </a:solidFill>
                <a:cs typeface="Arial" charset="0"/>
              </a:rPr>
              <a:t>балла </a:t>
            </a:r>
            <a:r>
              <a:rPr lang="ru-RU" b="1" dirty="0">
                <a:solidFill>
                  <a:schemeClr val="tx2"/>
                </a:solidFill>
                <a:cs typeface="Arial" charset="0"/>
              </a:rPr>
              <a:t>приобретает мама </a:t>
            </a:r>
            <a:r>
              <a:rPr lang="ru-RU" b="1" dirty="0" smtClean="0">
                <a:solidFill>
                  <a:schemeClr val="tx2"/>
                </a:solidFill>
                <a:cs typeface="Arial" charset="0"/>
              </a:rPr>
              <a:t>четырех </a:t>
            </a:r>
            <a:r>
              <a:rPr lang="ru-RU" b="1" dirty="0">
                <a:solidFill>
                  <a:schemeClr val="tx2"/>
                </a:solidFill>
                <a:cs typeface="Arial" charset="0"/>
              </a:rPr>
              <a:t>детей, с каждым из которых она провела в отпуске по уходу 1,5 года.</a:t>
            </a:r>
          </a:p>
        </p:txBody>
      </p:sp>
      <p:sp>
        <p:nvSpPr>
          <p:cNvPr id="2" name="Прямоугольник 13"/>
          <p:cNvSpPr>
            <a:spLocks noChangeArrowheads="1"/>
          </p:cNvSpPr>
          <p:nvPr/>
        </p:nvSpPr>
        <p:spPr bwMode="auto">
          <a:xfrm>
            <a:off x="1619250" y="375285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5,4 балла</a:t>
            </a:r>
          </a:p>
        </p:txBody>
      </p:sp>
      <p:pic>
        <p:nvPicPr>
          <p:cNvPr id="5122" name="Picture 2" descr="C:\Documents and Settings\user\Мои документы\Мои рисунки\танки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370137"/>
            <a:ext cx="566737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Мои документы\Мои рисунки\Рисунок11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" y="374173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\Мои документы\Мои рисунки\Рисунок113 коп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" y="4683126"/>
            <a:ext cx="500063" cy="4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user\Мои документы\Мои рисунки\1313 коп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5" y="6074569"/>
            <a:ext cx="665163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8313" y="188913"/>
            <a:ext cx="8207375" cy="64928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Выходить на пенсию позже выгодно!</a:t>
            </a:r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93323" y="3356992"/>
            <a:ext cx="7704138" cy="863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100" b="1" dirty="0" smtClean="0">
                <a:solidFill>
                  <a:srgbClr val="FF0000"/>
                </a:solidFill>
              </a:rPr>
              <a:t>За каждый год более позднего выхода на пенсию размер пенсии будет существенно увеличиваться: даются дополнительные баллы, увеличивается фиксированная выплата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endParaRPr lang="ru-RU" sz="2100" b="1" dirty="0" smtClean="0">
              <a:solidFill>
                <a:srgbClr val="FF0000"/>
              </a:solidFill>
            </a:endParaRPr>
          </a:p>
        </p:txBody>
      </p:sp>
      <p:sp>
        <p:nvSpPr>
          <p:cNvPr id="22531" name="Подзаголовок 2"/>
          <p:cNvSpPr>
            <a:spLocks/>
          </p:cNvSpPr>
          <p:nvPr/>
        </p:nvSpPr>
        <p:spPr bwMode="auto">
          <a:xfrm>
            <a:off x="1708944" y="2459271"/>
            <a:ext cx="15113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55 лет</a:t>
            </a:r>
          </a:p>
        </p:txBody>
      </p:sp>
      <p:sp>
        <p:nvSpPr>
          <p:cNvPr id="22532" name="Подзаголовок 2"/>
          <p:cNvSpPr>
            <a:spLocks/>
          </p:cNvSpPr>
          <p:nvPr/>
        </p:nvSpPr>
        <p:spPr bwMode="auto">
          <a:xfrm>
            <a:off x="3814885" y="2439024"/>
            <a:ext cx="1512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60 лет</a:t>
            </a:r>
          </a:p>
        </p:txBody>
      </p:sp>
      <p:sp>
        <p:nvSpPr>
          <p:cNvPr id="22533" name="AutoShape 12"/>
          <p:cNvSpPr>
            <a:spLocks noChangeArrowheads="1"/>
          </p:cNvSpPr>
          <p:nvPr/>
        </p:nvSpPr>
        <p:spPr bwMode="auto">
          <a:xfrm>
            <a:off x="6300192" y="1124744"/>
            <a:ext cx="1009650" cy="1334527"/>
          </a:xfrm>
          <a:prstGeom prst="upArrow">
            <a:avLst>
              <a:gd name="adj1" fmla="val 50000"/>
              <a:gd name="adj2" fmla="val 4763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5400" b="1" dirty="0">
                <a:latin typeface="+mn-lt"/>
              </a:rPr>
              <a:t>%</a:t>
            </a:r>
          </a:p>
        </p:txBody>
      </p:sp>
      <p:pic>
        <p:nvPicPr>
          <p:cNvPr id="24582" name="Picture 2" descr="C:\Users\29017\Desktop\Без-имени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725" y="1124744"/>
            <a:ext cx="693738" cy="12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 descr="C:\Users\29017\Desktop\Без-имени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079" y="1124745"/>
            <a:ext cx="698500" cy="12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899593" y="4884966"/>
            <a:ext cx="7797868" cy="15176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cs typeface="Arial" charset="0"/>
              </a:rPr>
              <a:t>Пример:</a:t>
            </a:r>
            <a:endParaRPr lang="ru-RU" sz="2000" b="1" dirty="0">
              <a:solidFill>
                <a:schemeClr val="tx2"/>
              </a:solidFill>
              <a:cs typeface="Arial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endParaRPr lang="ru-RU" sz="500" b="1" dirty="0">
              <a:solidFill>
                <a:srgbClr val="FF0000"/>
              </a:solidFill>
              <a:cs typeface="Arial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b="1" dirty="0">
                <a:solidFill>
                  <a:schemeClr val="tx2"/>
                </a:solidFill>
                <a:cs typeface="Arial" charset="0"/>
              </a:rPr>
              <a:t>Если обратиться за назначением пенсии через 5 лет после достижения пенсионного возраста, то фиксированная выплата будет увеличена </a:t>
            </a:r>
            <a:r>
              <a:rPr lang="ru-RU" b="1" dirty="0">
                <a:solidFill>
                  <a:srgbClr val="FF0000"/>
                </a:solidFill>
                <a:cs typeface="Arial" charset="0"/>
              </a:rPr>
              <a:t>на 36%,</a:t>
            </a:r>
            <a:r>
              <a:rPr lang="ru-RU" b="1" dirty="0">
                <a:solidFill>
                  <a:schemeClr val="tx2"/>
                </a:solidFill>
                <a:cs typeface="Arial" charset="0"/>
              </a:rPr>
              <a:t> а количество баллов – </a:t>
            </a:r>
            <a:r>
              <a:rPr lang="ru-RU" b="1" dirty="0">
                <a:solidFill>
                  <a:srgbClr val="FF0000"/>
                </a:solidFill>
                <a:cs typeface="Arial" charset="0"/>
              </a:rPr>
              <a:t>на 45%.</a:t>
            </a:r>
            <a:r>
              <a:rPr lang="ru-RU" b="1" dirty="0">
                <a:solidFill>
                  <a:schemeClr val="tx2"/>
                </a:solidFill>
                <a:cs typeface="Arial" charset="0"/>
              </a:rPr>
              <a:t> </a:t>
            </a: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b="1" dirty="0">
                <a:solidFill>
                  <a:schemeClr val="tx2"/>
                </a:solidFill>
                <a:cs typeface="Arial" charset="0"/>
              </a:rPr>
              <a:t>Если выйти на пенсию через </a:t>
            </a:r>
            <a:r>
              <a:rPr lang="ru-RU" b="1" dirty="0">
                <a:solidFill>
                  <a:srgbClr val="FF0000"/>
                </a:solidFill>
                <a:cs typeface="Arial" charset="0"/>
              </a:rPr>
              <a:t>10 лет</a:t>
            </a:r>
            <a:r>
              <a:rPr lang="ru-RU" b="1" dirty="0">
                <a:solidFill>
                  <a:schemeClr val="tx2"/>
                </a:solidFill>
                <a:cs typeface="Arial" charset="0"/>
              </a:rPr>
              <a:t>, фиксированная выплата увеличится </a:t>
            </a:r>
            <a:r>
              <a:rPr lang="ru-RU" b="1" dirty="0">
                <a:solidFill>
                  <a:srgbClr val="FF0000"/>
                </a:solidFill>
                <a:cs typeface="Arial" charset="0"/>
              </a:rPr>
              <a:t>в 2,11 </a:t>
            </a: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раза</a:t>
            </a:r>
            <a:r>
              <a:rPr lang="ru-RU" b="1" dirty="0" smtClean="0">
                <a:solidFill>
                  <a:schemeClr val="tx2"/>
                </a:solidFill>
                <a:cs typeface="Arial" charset="0"/>
              </a:rPr>
              <a:t>, </a:t>
            </a:r>
            <a:r>
              <a:rPr lang="ru-RU" b="1" dirty="0">
                <a:solidFill>
                  <a:schemeClr val="tx2"/>
                </a:solidFill>
                <a:cs typeface="Arial" charset="0"/>
              </a:rPr>
              <a:t>а количество баллов - </a:t>
            </a:r>
            <a:r>
              <a:rPr lang="ru-RU" b="1" dirty="0">
                <a:solidFill>
                  <a:srgbClr val="FF0000"/>
                </a:solidFill>
                <a:cs typeface="Arial" charset="0"/>
              </a:rPr>
              <a:t>в 2,32 раза.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1631" y="476672"/>
            <a:ext cx="8424863" cy="110966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Узнайте о будущей пенсии больше!</a:t>
            </a:r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241130" y="4361890"/>
            <a:ext cx="3335399" cy="208823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На сайте ПФР с помощью персонального пенсионного калькулятора вы можете рассчитать размер Вашей будущей страховой пенсии.</a:t>
            </a:r>
          </a:p>
        </p:txBody>
      </p:sp>
      <p:pic>
        <p:nvPicPr>
          <p:cNvPr id="25603" name="Picture 4" descr="calcul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1461233"/>
            <a:ext cx="245586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2"/>
          <p:cNvSpPr>
            <a:spLocks noChangeArrowheads="1"/>
          </p:cNvSpPr>
          <p:nvPr/>
        </p:nvSpPr>
        <p:spPr bwMode="auto">
          <a:xfrm>
            <a:off x="3752055" y="6265179"/>
            <a:ext cx="1489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u="sng" dirty="0">
                <a:solidFill>
                  <a:srgbClr val="5F6EFD"/>
                </a:solidFill>
              </a:rPr>
              <a:t>www.pfrf.ru</a:t>
            </a:r>
            <a:endParaRPr lang="ru-RU" sz="2000" b="1" u="sng" dirty="0">
              <a:solidFill>
                <a:srgbClr val="5F6EFD"/>
              </a:solidFill>
            </a:endParaRPr>
          </a:p>
        </p:txBody>
      </p:sp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/>
          <a:stretch>
            <a:fillRect/>
          </a:stretch>
        </p:blipFill>
        <p:spPr bwMode="auto">
          <a:xfrm>
            <a:off x="636234" y="1589490"/>
            <a:ext cx="3866789" cy="21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2900" y="4005064"/>
            <a:ext cx="3843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Вы можете контролировать процесс формирования будущей пенсии в личном кабинете застрахованного лица на сайте ПФР. Там отражена актуальная информация о Ваших пенсионных правах, включая стаж и страховые взносы работодателей.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313" y="1196975"/>
            <a:ext cx="8713787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200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Страховая Пенсия</a:t>
            </a:r>
            <a:r>
              <a:rPr lang="ru-RU" sz="4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4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3573016"/>
            <a:ext cx="7408862" cy="1752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/>
              <a:t>	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969696"/>
                </a:solidFill>
                <a:latin typeface="Times New Roman" pitchFamily="18" charset="0"/>
                <a:cs typeface="Times New Roman" pitchFamily="18" charset="0"/>
              </a:rPr>
              <a:t> – ваши пенсионные баллы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solidFill>
                  <a:srgbClr val="96969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969696"/>
                </a:solidFill>
                <a:latin typeface="Times New Roman" pitchFamily="18" charset="0"/>
                <a:cs typeface="Times New Roman" pitchFamily="18" charset="0"/>
              </a:rPr>
              <a:t> – стоимость одного балла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solidFill>
                  <a:srgbClr val="96969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969696"/>
                </a:solidFill>
                <a:latin typeface="Times New Roman" pitchFamily="18" charset="0"/>
                <a:cs typeface="Times New Roman" pitchFamily="18" charset="0"/>
              </a:rPr>
              <a:t> – фиксированная выплат</a:t>
            </a:r>
            <a:r>
              <a:rPr lang="en-US" dirty="0" smtClean="0">
                <a:solidFill>
                  <a:srgbClr val="969696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57410" y="725547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12000" b="1" dirty="0" smtClean="0">
                <a:solidFill>
                  <a:srgbClr val="FF0000"/>
                </a:solidFill>
                <a:latin typeface="+mn-lt"/>
              </a:rPr>
              <a:t>А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6388" y="2924944"/>
            <a:ext cx="7704137" cy="34560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100" b="1" dirty="0" smtClean="0">
                <a:solidFill>
                  <a:schemeClr val="tx2"/>
                </a:solidFill>
              </a:rPr>
              <a:t>Ваши пенсионные права за каждый год будут фиксироваться в пенсионных </a:t>
            </a:r>
            <a:r>
              <a:rPr lang="ru-RU" sz="2100" b="1" dirty="0" smtClean="0">
                <a:solidFill>
                  <a:srgbClr val="FF0000"/>
                </a:solidFill>
              </a:rPr>
              <a:t>баллах</a:t>
            </a:r>
            <a:endParaRPr lang="ru-RU" sz="2100" b="1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ru-RU" sz="2100" b="1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100" b="1" dirty="0" smtClean="0">
                <a:solidFill>
                  <a:schemeClr val="tx2"/>
                </a:solidFill>
              </a:rPr>
              <a:t>Количество баллов за год зависит </a:t>
            </a:r>
            <a:r>
              <a:rPr lang="ru-RU" sz="2100" b="1" dirty="0" smtClean="0">
                <a:solidFill>
                  <a:srgbClr val="FF0000"/>
                </a:solidFill>
              </a:rPr>
              <a:t>от вашей официальной зарплаты</a:t>
            </a:r>
          </a:p>
          <a:p>
            <a:pPr algn="just" eaLnBrk="1" hangingPunct="1">
              <a:lnSpc>
                <a:spcPct val="80000"/>
              </a:lnSpc>
            </a:pPr>
            <a:endParaRPr lang="ru-RU" sz="2100" b="1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100" b="1" dirty="0" smtClean="0">
                <a:solidFill>
                  <a:schemeClr val="tx2"/>
                </a:solidFill>
              </a:rPr>
              <a:t>Чем выше зарплата, тем больше баллов</a:t>
            </a:r>
          </a:p>
          <a:p>
            <a:pPr algn="just" eaLnBrk="1" hangingPunct="1">
              <a:lnSpc>
                <a:spcPct val="80000"/>
              </a:lnSpc>
            </a:pPr>
            <a:endParaRPr lang="ru-RU" sz="2100" b="1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100" b="1" dirty="0" smtClean="0">
                <a:solidFill>
                  <a:srgbClr val="FF0000"/>
                </a:solidFill>
              </a:rPr>
              <a:t>Максимальное число баллов за год – 10 </a:t>
            </a:r>
            <a:r>
              <a:rPr lang="ru-RU" sz="2100" b="1" dirty="0" smtClean="0">
                <a:solidFill>
                  <a:schemeClr val="tx2"/>
                </a:solidFill>
              </a:rPr>
              <a:t>(при </a:t>
            </a:r>
            <a:r>
              <a:rPr lang="ru-RU" sz="2100" b="1" dirty="0">
                <a:solidFill>
                  <a:schemeClr val="tx2"/>
                </a:solidFill>
              </a:rPr>
              <a:t>формировании накопительной пенсии максимальное количество баллов – </a:t>
            </a:r>
            <a:r>
              <a:rPr lang="ru-RU" sz="2100" b="1" dirty="0" smtClean="0">
                <a:solidFill>
                  <a:schemeClr val="tx2"/>
                </a:solidFill>
              </a:rPr>
              <a:t>6,25)</a:t>
            </a:r>
            <a:endParaRPr lang="ru-RU" sz="2100" b="1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ru-RU" sz="2100" b="1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179388" y="188913"/>
            <a:ext cx="3097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ПЕНСИЯ =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 х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В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 + </a:t>
            </a:r>
            <a:r>
              <a:rPr lang="ru-RU" sz="2000" b="1" dirty="0" smtClean="0">
                <a:solidFill>
                  <a:srgbClr val="92D050"/>
                </a:solidFill>
                <a:latin typeface="+mn-lt"/>
              </a:rPr>
              <a:t>С</a:t>
            </a:r>
            <a:endParaRPr lang="ru-RU" sz="20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2195572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Пенсионные баллы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24436" y="76470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12000" b="1" dirty="0" smtClean="0">
                <a:solidFill>
                  <a:srgbClr val="FFFF00"/>
                </a:solidFill>
                <a:latin typeface="+mn-lt"/>
              </a:rPr>
              <a:t>В</a:t>
            </a:r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560" y="2924944"/>
            <a:ext cx="4968552" cy="2520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</a:rPr>
              <a:t>Стоимость пенсионного балла ежегодно устанавливается федеральным законом</a:t>
            </a:r>
          </a:p>
          <a:p>
            <a:pPr eaLnBrk="1" hangingPunct="1">
              <a:lnSpc>
                <a:spcPct val="80000"/>
              </a:lnSpc>
            </a:pPr>
            <a:endParaRPr lang="ru-RU" sz="22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rgbClr val="FF0000"/>
                </a:solidFill>
              </a:rPr>
              <a:t>Стоимость пенсионного балла </a:t>
            </a:r>
            <a:r>
              <a:rPr lang="ru-RU" sz="2200" b="1" dirty="0">
                <a:solidFill>
                  <a:srgbClr val="FF0000"/>
                </a:solidFill>
              </a:rPr>
              <a:t>ежегодно индексируется государством </a:t>
            </a:r>
            <a:r>
              <a:rPr lang="ru-RU" sz="2200" b="1" dirty="0" smtClean="0">
                <a:solidFill>
                  <a:srgbClr val="FF0000"/>
                </a:solidFill>
              </a:rPr>
              <a:t>(</a:t>
            </a:r>
            <a:r>
              <a:rPr lang="ru-RU" sz="2200" b="1" dirty="0">
                <a:solidFill>
                  <a:srgbClr val="FF0000"/>
                </a:solidFill>
              </a:rPr>
              <a:t>с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</a:rPr>
              <a:t>1 февраля 2015 года – 71,4 </a:t>
            </a:r>
            <a:r>
              <a:rPr lang="ru-RU" sz="2200" b="1" dirty="0" smtClean="0">
                <a:solidFill>
                  <a:srgbClr val="FF0000"/>
                </a:solidFill>
              </a:rPr>
              <a:t>рубля)</a:t>
            </a:r>
            <a:endParaRPr lang="ru-RU" sz="2200" b="1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2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</a:rPr>
              <a:t>Стоимость пенсионного балла публикуется в СМИ и Интернете</a:t>
            </a:r>
          </a:p>
          <a:p>
            <a:pPr algn="just" eaLnBrk="1" hangingPunct="1">
              <a:lnSpc>
                <a:spcPct val="50000"/>
              </a:lnSpc>
            </a:pPr>
            <a:endParaRPr lang="ru-RU" sz="2200" b="1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ru-RU" sz="2200" b="1" dirty="0" smtClean="0">
              <a:solidFill>
                <a:schemeClr val="tx2"/>
              </a:solidFill>
            </a:endParaRPr>
          </a:p>
        </p:txBody>
      </p:sp>
      <p:sp>
        <p:nvSpPr>
          <p:cNvPr id="16387" name="Заголовок 1"/>
          <p:cNvSpPr>
            <a:spLocks/>
          </p:cNvSpPr>
          <p:nvPr/>
        </p:nvSpPr>
        <p:spPr bwMode="auto">
          <a:xfrm>
            <a:off x="179388" y="188913"/>
            <a:ext cx="3097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ПЕНСИЯ =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 х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В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 + </a:t>
            </a:r>
            <a:r>
              <a:rPr lang="ru-RU" sz="2000" b="1" dirty="0" smtClean="0">
                <a:solidFill>
                  <a:srgbClr val="92D050"/>
                </a:solidFill>
                <a:latin typeface="+mn-lt"/>
              </a:rPr>
              <a:t>С</a:t>
            </a:r>
            <a:endParaRPr lang="ru-RU" sz="20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6636" y="2219108"/>
            <a:ext cx="322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Стоимость пенсионного балла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3" name="Picture 5" descr="C:\Documents and Settings\user\Мои документы\Мои рисунки\11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2232248" cy="51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7619" y="6206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12000" b="1" dirty="0" smtClean="0">
                <a:solidFill>
                  <a:srgbClr val="92D050"/>
                </a:solidFill>
                <a:latin typeface="+mn-lt"/>
              </a:rPr>
              <a:t>С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09272" y="2924944"/>
            <a:ext cx="5474896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100" b="1" dirty="0">
                <a:solidFill>
                  <a:srgbClr val="FF0000"/>
                </a:solidFill>
                <a:latin typeface="+mn-lt"/>
              </a:rPr>
              <a:t>Фиксированная выплата – гарантированная государством выплата получателю страховой </a:t>
            </a:r>
            <a:r>
              <a:rPr lang="ru-RU" sz="2100" b="1" dirty="0" smtClean="0">
                <a:solidFill>
                  <a:srgbClr val="FF0000"/>
                </a:solidFill>
                <a:latin typeface="+mn-lt"/>
              </a:rPr>
              <a:t>пенсии</a:t>
            </a:r>
            <a:endParaRPr lang="ru-RU" sz="2100" b="1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100" b="1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2"/>
                </a:solidFill>
                <a:latin typeface="+mn-lt"/>
              </a:rPr>
              <a:t>Её </a:t>
            </a:r>
            <a:r>
              <a:rPr lang="ru-RU" sz="2100" b="1" dirty="0">
                <a:solidFill>
                  <a:schemeClr val="tx2"/>
                </a:solidFill>
                <a:latin typeface="+mn-lt"/>
              </a:rPr>
              <a:t>размер </a:t>
            </a:r>
            <a:r>
              <a:rPr lang="ru-RU" sz="2100" b="1" dirty="0" smtClean="0">
                <a:solidFill>
                  <a:schemeClr val="tx2"/>
                </a:solidFill>
                <a:latin typeface="+mn-lt"/>
              </a:rPr>
              <a:t>с 1 февраля 2015 года – 4 384 рубля</a:t>
            </a:r>
            <a:endParaRPr lang="ru-RU" sz="2100" b="1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100" b="1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100" b="1" dirty="0">
                <a:solidFill>
                  <a:schemeClr val="tx2"/>
                </a:solidFill>
                <a:latin typeface="+mn-lt"/>
              </a:rPr>
              <a:t>Ежегодно устанавливается Правительством </a:t>
            </a:r>
            <a:r>
              <a:rPr lang="ru-RU" sz="2100" b="1" dirty="0" smtClean="0">
                <a:solidFill>
                  <a:schemeClr val="tx2"/>
                </a:solidFill>
                <a:latin typeface="+mn-lt"/>
              </a:rPr>
              <a:t>РФ</a:t>
            </a:r>
            <a:endParaRPr lang="ru-RU" sz="21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179388" y="188913"/>
            <a:ext cx="3097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ПЕНСИЯ =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 х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В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 + </a:t>
            </a:r>
            <a:r>
              <a:rPr lang="ru-RU" sz="2000" b="1" dirty="0" smtClean="0">
                <a:solidFill>
                  <a:srgbClr val="92D050"/>
                </a:solidFill>
                <a:latin typeface="+mn-lt"/>
              </a:rPr>
              <a:t>С</a:t>
            </a:r>
            <a:endParaRPr lang="ru-RU" sz="20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7598" y="1996129"/>
            <a:ext cx="266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Фиксированная выплата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68" y="1196752"/>
            <a:ext cx="2230796" cy="507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70693" y="58499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Накопительная пенсия</a:t>
            </a: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188" y="3356992"/>
            <a:ext cx="7848600" cy="208823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100" b="1" dirty="0" smtClean="0">
                <a:solidFill>
                  <a:schemeClr val="tx2"/>
                </a:solidFill>
              </a:rPr>
              <a:t>Вы имеете право выбрать – формировать только страховую пенсию или часть взносов работодателя отправить на накопительную пенсию</a:t>
            </a:r>
          </a:p>
          <a:p>
            <a:pPr algn="just" eaLnBrk="1" hangingPunct="1">
              <a:lnSpc>
                <a:spcPct val="80000"/>
              </a:lnSpc>
            </a:pPr>
            <a:endParaRPr lang="ru-RU" sz="2100" b="1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100" b="1" dirty="0" smtClean="0">
                <a:solidFill>
                  <a:schemeClr val="tx2"/>
                </a:solidFill>
              </a:rPr>
              <a:t>Вы имеете право сделать этот выбор в течение первых 5 лет своей трудовой деятельности</a:t>
            </a:r>
          </a:p>
          <a:p>
            <a:pPr algn="just" eaLnBrk="1" hangingPunct="1">
              <a:lnSpc>
                <a:spcPct val="80000"/>
              </a:lnSpc>
            </a:pPr>
            <a:endParaRPr lang="ru-RU" sz="2100" b="1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100" b="1" dirty="0" smtClean="0">
                <a:solidFill>
                  <a:schemeClr val="tx2"/>
                </a:solidFill>
              </a:rPr>
              <a:t>Эти средства называют пенсионными накоплениями – они не идут в солидарную систему на выплаты текущих пенсий, а передаются в УК или НПФ и инвестируются для получения инвестиционного дохода</a:t>
            </a:r>
            <a:endParaRPr lang="ru-RU" sz="2100" b="1" dirty="0">
              <a:solidFill>
                <a:schemeClr val="tx2"/>
              </a:solidFill>
            </a:endParaRP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179388" y="188913"/>
            <a:ext cx="3097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ПЕНСИЯ =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 х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В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 + </a:t>
            </a:r>
            <a:r>
              <a:rPr lang="ru-RU" sz="2000" b="1" dirty="0" smtClean="0">
                <a:solidFill>
                  <a:srgbClr val="92D050"/>
                </a:solidFill>
                <a:latin typeface="+mn-lt"/>
              </a:rPr>
              <a:t>С</a:t>
            </a:r>
            <a:endParaRPr lang="ru-RU" sz="20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974" y="2060848"/>
            <a:ext cx="77688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 smtClean="0">
                <a:solidFill>
                  <a:schemeClr val="tx2"/>
                </a:solidFill>
              </a:rPr>
              <a:t>Еще одним видом пенсионного обеспечения в системе ОПС является накопительная пенсия. Она формируется по Вашему желанию.</a:t>
            </a:r>
            <a:endParaRPr lang="ru-RU" sz="2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Важно!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3898776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Накопительная пенсия не индексируется государством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При инвестировании пенсионных накоплений можно получить не только прибыль, но и убытки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988839"/>
            <a:ext cx="3168352" cy="192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Documents and Settings\user\Мои документы\Мои рисунки\6821102.wm_w_480.Нисходящий график динам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077072"/>
            <a:ext cx="3168352" cy="221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2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132138" y="115888"/>
            <a:ext cx="2376487" cy="2376487"/>
          </a:xfrm>
        </p:spPr>
        <p:txBody>
          <a:bodyPr/>
          <a:lstStyle/>
          <a:p>
            <a:pPr eaLnBrk="1" hangingPunct="1"/>
            <a:r>
              <a:rPr lang="ru-RU" sz="12000" b="1" dirty="0" smtClean="0">
                <a:solidFill>
                  <a:schemeClr val="tx2"/>
                </a:solidFill>
                <a:latin typeface="Univers" pitchFamily="34" charset="0"/>
              </a:rPr>
              <a:t>15</a:t>
            </a:r>
            <a:r>
              <a:rPr lang="ru-RU" sz="12000" b="1" dirty="0" smtClean="0">
                <a:latin typeface="Univers" pitchFamily="34" charset="0"/>
              </a:rPr>
              <a:t> </a:t>
            </a: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44625" y="5517232"/>
            <a:ext cx="6400800" cy="7667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969696"/>
                </a:solidFill>
                <a:latin typeface="Times New Roman" pitchFamily="18" charset="0"/>
                <a:cs typeface="Times New Roman" pitchFamily="18" charset="0"/>
              </a:rPr>
              <a:t>Таковы минимальные требования для получения права на страховую пенсию по </a:t>
            </a:r>
            <a:r>
              <a:rPr lang="ru-RU" sz="2000" b="1" dirty="0" smtClean="0">
                <a:solidFill>
                  <a:srgbClr val="969696"/>
                </a:solidFill>
                <a:latin typeface="Times New Roman" pitchFamily="18" charset="0"/>
                <a:cs typeface="Times New Roman" pitchFamily="18" charset="0"/>
              </a:rPr>
              <a:t>старости</a:t>
            </a:r>
            <a:endParaRPr lang="ru-RU" sz="2000" b="1" dirty="0" smtClean="0">
              <a:solidFill>
                <a:srgbClr val="9696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Заголовок 1"/>
          <p:cNvSpPr>
            <a:spLocks/>
          </p:cNvSpPr>
          <p:nvPr/>
        </p:nvSpPr>
        <p:spPr bwMode="auto">
          <a:xfrm>
            <a:off x="2051050" y="549275"/>
            <a:ext cx="16541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b="1">
              <a:latin typeface="Univers" pitchFamily="34" charset="0"/>
            </a:endParaRPr>
          </a:p>
        </p:txBody>
      </p:sp>
      <p:sp>
        <p:nvSpPr>
          <p:cNvPr id="19460" name="Заголовок 1"/>
          <p:cNvSpPr>
            <a:spLocks/>
          </p:cNvSpPr>
          <p:nvPr/>
        </p:nvSpPr>
        <p:spPr bwMode="auto">
          <a:xfrm>
            <a:off x="5075238" y="838200"/>
            <a:ext cx="298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n-lt"/>
              </a:rPr>
              <a:t>лет стажа</a:t>
            </a:r>
            <a:endParaRPr lang="ru-RU" sz="2800" b="1" dirty="0">
              <a:latin typeface="+mn-lt"/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</a:rPr>
              <a:t>(включая </a:t>
            </a:r>
            <a:r>
              <a:rPr lang="ru-RU" sz="1400" b="1" dirty="0" err="1" smtClean="0">
                <a:solidFill>
                  <a:schemeClr val="tx2"/>
                </a:solidFill>
                <a:latin typeface="+mn-lt"/>
              </a:rPr>
              <a:t>нестраховые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</a:rPr>
              <a:t> периоды)</a:t>
            </a:r>
            <a:endParaRPr lang="ru-RU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461" name="Заголовок 1"/>
          <p:cNvSpPr>
            <a:spLocks/>
          </p:cNvSpPr>
          <p:nvPr/>
        </p:nvSpPr>
        <p:spPr bwMode="auto">
          <a:xfrm>
            <a:off x="684213" y="1412875"/>
            <a:ext cx="23764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0" b="1">
                <a:solidFill>
                  <a:schemeClr val="tx2"/>
                </a:solidFill>
                <a:latin typeface="Univers" pitchFamily="34" charset="0"/>
              </a:rPr>
              <a:t>30</a:t>
            </a:r>
            <a:r>
              <a:rPr lang="ru-RU" sz="12000" b="1">
                <a:latin typeface="Univers" pitchFamily="34" charset="0"/>
              </a:rPr>
              <a:t> </a:t>
            </a:r>
          </a:p>
        </p:txBody>
      </p:sp>
      <p:sp>
        <p:nvSpPr>
          <p:cNvPr id="19462" name="Заголовок 1"/>
          <p:cNvSpPr>
            <a:spLocks/>
          </p:cNvSpPr>
          <p:nvPr/>
        </p:nvSpPr>
        <p:spPr bwMode="auto">
          <a:xfrm>
            <a:off x="2409825" y="2133600"/>
            <a:ext cx="40338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n-lt"/>
              </a:rPr>
              <a:t>пенсионных баллов</a:t>
            </a:r>
            <a:endParaRPr lang="ru-RU" sz="2800" b="1" dirty="0">
              <a:latin typeface="+mn-lt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ru-RU" sz="1400" b="1" dirty="0">
                <a:solidFill>
                  <a:schemeClr val="tx2"/>
                </a:solidFill>
              </a:rPr>
              <a:t>включая </a:t>
            </a:r>
            <a:r>
              <a:rPr lang="ru-RU" sz="1400" b="1" dirty="0" err="1">
                <a:solidFill>
                  <a:schemeClr val="tx2"/>
                </a:solidFill>
              </a:rPr>
              <a:t>нестраховые</a:t>
            </a:r>
            <a:r>
              <a:rPr lang="ru-RU" sz="1400" b="1" dirty="0">
                <a:solidFill>
                  <a:schemeClr val="tx2"/>
                </a:solidFill>
              </a:rPr>
              <a:t> периоды</a:t>
            </a:r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ru-RU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463" name="Заголовок 1"/>
          <p:cNvSpPr>
            <a:spLocks/>
          </p:cNvSpPr>
          <p:nvPr/>
        </p:nvSpPr>
        <p:spPr bwMode="auto">
          <a:xfrm>
            <a:off x="3203575" y="2781300"/>
            <a:ext cx="46799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0" b="1" dirty="0">
                <a:solidFill>
                  <a:schemeClr val="tx2"/>
                </a:solidFill>
                <a:latin typeface="Univers" pitchFamily="34" charset="0"/>
              </a:rPr>
              <a:t>55/60</a:t>
            </a:r>
            <a:r>
              <a:rPr lang="ru-RU" sz="12000" b="1" dirty="0">
                <a:latin typeface="Univers" pitchFamily="34" charset="0"/>
              </a:rPr>
              <a:t> </a:t>
            </a:r>
          </a:p>
        </p:txBody>
      </p:sp>
      <p:sp>
        <p:nvSpPr>
          <p:cNvPr id="19464" name="Заголовок 1"/>
          <p:cNvSpPr>
            <a:spLocks/>
          </p:cNvSpPr>
          <p:nvPr/>
        </p:nvSpPr>
        <p:spPr bwMode="auto">
          <a:xfrm>
            <a:off x="395288" y="3502025"/>
            <a:ext cx="40338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достижение</a:t>
            </a:r>
          </a:p>
        </p:txBody>
      </p:sp>
      <p:sp>
        <p:nvSpPr>
          <p:cNvPr id="19465" name="Заголовок 1"/>
          <p:cNvSpPr>
            <a:spLocks/>
          </p:cNvSpPr>
          <p:nvPr/>
        </p:nvSpPr>
        <p:spPr bwMode="auto">
          <a:xfrm>
            <a:off x="7524750" y="3430588"/>
            <a:ext cx="10080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</p:txBody>
      </p:sp>
      <p:pic>
        <p:nvPicPr>
          <p:cNvPr id="19467" name="Picture 12" descr="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1113" y="4005263"/>
            <a:ext cx="428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040188"/>
            <a:ext cx="396875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8684" y="692696"/>
            <a:ext cx="7772400" cy="5778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 </a:t>
            </a:r>
          </a:p>
        </p:txBody>
      </p:sp>
      <p:sp>
        <p:nvSpPr>
          <p:cNvPr id="20482" name="Подзаголовок 2"/>
          <p:cNvSpPr txBox="1">
            <a:spLocks/>
          </p:cNvSpPr>
          <p:nvPr/>
        </p:nvSpPr>
        <p:spPr bwMode="auto">
          <a:xfrm>
            <a:off x="1043608" y="1412776"/>
            <a:ext cx="7200799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 dirty="0">
                <a:solidFill>
                  <a:schemeClr val="tx2"/>
                </a:solidFill>
                <a:latin typeface="+mn-lt"/>
              </a:rPr>
              <a:t>П</a:t>
            </a:r>
            <a:r>
              <a:rPr lang="ru-RU" sz="2200" b="1" dirty="0" smtClean="0">
                <a:solidFill>
                  <a:schemeClr val="tx2"/>
                </a:solidFill>
                <a:latin typeface="+mn-lt"/>
              </a:rPr>
              <a:t>енсия </a:t>
            </a:r>
            <a:r>
              <a:rPr lang="ru-RU" sz="2200" b="1" dirty="0">
                <a:solidFill>
                  <a:schemeClr val="tx2"/>
                </a:solidFill>
                <a:latin typeface="+mn-lt"/>
              </a:rPr>
              <a:t>по </a:t>
            </a:r>
            <a:r>
              <a:rPr lang="ru-RU" sz="2200" b="1" dirty="0" smtClean="0">
                <a:solidFill>
                  <a:schemeClr val="tx2"/>
                </a:solidFill>
                <a:latin typeface="+mn-lt"/>
              </a:rPr>
              <a:t>инвалидности, пенсия по случаю потери кормильца назначаются при наличии любого стажа</a:t>
            </a:r>
            <a:endParaRPr lang="en-US" sz="22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098" name="Picture 2" descr="C:\Documents and Settings\user\Мои документы\Мои рисунки\мал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13978"/>
            <a:ext cx="2547937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Мои документы\Мои рисунки\инва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2481263"/>
            <a:ext cx="324485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511</Words>
  <Application>Microsoft Office PowerPoint</Application>
  <PresentationFormat>Экран (4:3)</PresentationFormat>
  <Paragraphs>82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пенсионная формула. Проще, чем кажется.</vt:lpstr>
      <vt:lpstr>Страховая Пенсия = А * В + С</vt:lpstr>
      <vt:lpstr>А</vt:lpstr>
      <vt:lpstr>В</vt:lpstr>
      <vt:lpstr>С</vt:lpstr>
      <vt:lpstr>Накопительная пенсия</vt:lpstr>
      <vt:lpstr>Важно!</vt:lpstr>
      <vt:lpstr>15 </vt:lpstr>
      <vt:lpstr>Важно! </vt:lpstr>
      <vt:lpstr>Пенсионные баллы даются не только за трудовую деятельность</vt:lpstr>
      <vt:lpstr>Выходить на пенсию позже выгодно!</vt:lpstr>
      <vt:lpstr>Узнайте о будущей пенсии больше!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user</cp:lastModifiedBy>
  <cp:revision>79</cp:revision>
  <cp:lastPrinted>2015-09-21T07:04:06Z</cp:lastPrinted>
  <dcterms:created xsi:type="dcterms:W3CDTF">2012-06-09T17:09:31Z</dcterms:created>
  <dcterms:modified xsi:type="dcterms:W3CDTF">2015-09-21T07:44:30Z</dcterms:modified>
</cp:coreProperties>
</file>