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0" r:id="rId3"/>
    <p:sldId id="257" r:id="rId4"/>
    <p:sldId id="284" r:id="rId5"/>
    <p:sldId id="293" r:id="rId6"/>
    <p:sldId id="299" r:id="rId7"/>
    <p:sldId id="303" r:id="rId8"/>
    <p:sldId id="291" r:id="rId9"/>
    <p:sldId id="295" r:id="rId10"/>
    <p:sldId id="296" r:id="rId11"/>
    <p:sldId id="297" r:id="rId12"/>
    <p:sldId id="286" r:id="rId13"/>
    <p:sldId id="288" r:id="rId14"/>
    <p:sldId id="260" r:id="rId15"/>
    <p:sldId id="261" r:id="rId16"/>
    <p:sldId id="263" r:id="rId17"/>
    <p:sldId id="264" r:id="rId18"/>
    <p:sldId id="289" r:id="rId19"/>
    <p:sldId id="285" r:id="rId20"/>
    <p:sldId id="298" r:id="rId21"/>
    <p:sldId id="304" r:id="rId22"/>
    <p:sldId id="302" r:id="rId23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>
        <p:scale>
          <a:sx n="75" d="100"/>
          <a:sy n="75" d="100"/>
        </p:scale>
        <p:origin x="-200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611920-0058-4F24-9B14-698EF78DEA97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06020-C076-43B3-A437-635DB925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C331-55A8-4396-9994-D40E6B1A8171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9F78-B07A-4CCF-BE2C-32CDEF10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9EF-873C-4B06-913A-00A0CA00247C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2DE1-3CFE-42FF-AE05-C7FAD284E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F913-C853-4242-9047-864E34BA9145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00F1-594A-4D61-B59E-C41520EBA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2DA3-F722-4997-9333-B8883F873FBE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F811-E501-450B-A60F-FA4A42410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17E199-57A4-4A3F-8CCF-7308D4EBA7E4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49D37A-3D2F-40CE-B847-CBD37337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78FC-8909-4CA2-B08C-A8398C2F07F8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8D75-C61D-448B-9B15-36F20CB95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64EFF0-9404-426F-BE8C-0DE079723E98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3A6DEB-AE09-4679-AF34-070236401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1064-F14D-410D-A5EC-B184FE033A63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259F-C46F-4D94-81A9-20C9D8EEE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245FD-44D7-4F74-B532-EB48B839B6B2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461537-1F0D-413E-8DBB-48F0F1CB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8DCEE-E1ED-46E7-9EEA-E4EE313888FB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2121E-AC63-4592-A159-7830567F0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15562F-E994-4DE5-85D6-8C4249F04320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78EFED-6F14-44BF-A5BF-182C15FC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C5A48C-C229-46E2-B8C5-61DB3D5D0125}" type="datetimeFigureOut">
              <a:rPr lang="ru-RU"/>
              <a:pPr>
                <a:defRPr/>
              </a:pPr>
              <a:t>07.09.2010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833A026-AABB-49D4-BDF5-92CB9018D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5" r:id="rId2"/>
    <p:sldLayoutId id="2147483922" r:id="rId3"/>
    <p:sldLayoutId id="2147483916" r:id="rId4"/>
    <p:sldLayoutId id="2147483923" r:id="rId5"/>
    <p:sldLayoutId id="2147483917" r:id="rId6"/>
    <p:sldLayoutId id="2147483924" r:id="rId7"/>
    <p:sldLayoutId id="2147483925" r:id="rId8"/>
    <p:sldLayoutId id="2147483926" r:id="rId9"/>
    <p:sldLayoutId id="2147483918" r:id="rId10"/>
    <p:sldLayoutId id="2147483919" r:id="rId11"/>
    <p:sldLayoutId id="21474839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lent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75" y="214313"/>
            <a:ext cx="3619500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Антитеррорис-тические</a:t>
            </a:r>
            <a:r>
              <a:rPr lang="ru-RU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мероприятия.</a:t>
            </a:r>
            <a:endParaRPr lang="ru-RU" sz="39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005263"/>
            <a:ext cx="4286250" cy="2178050"/>
          </a:xfrm>
        </p:spPr>
        <p:txBody>
          <a:bodyPr/>
          <a:lstStyle/>
          <a:p>
            <a:pPr marL="26988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320E04"/>
                </a:solidFill>
              </a:rPr>
              <a:t>Терроризм глобален по масштабам, «порочен» по природе, безжалостен к врагам и стремится контролировать все сферы жизни и мысли</a:t>
            </a:r>
            <a:endParaRPr lang="ru-RU" sz="2200" smtClean="0">
              <a:solidFill>
                <a:srgbClr val="320E04"/>
              </a:solidFill>
            </a:endParaRPr>
          </a:p>
        </p:txBody>
      </p:sp>
      <p:pic>
        <p:nvPicPr>
          <p:cNvPr id="8196" name="Picture 2" descr="C:\Users\user\Pictures\террор\3уцкуц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313"/>
            <a:ext cx="2495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928688" y="2286000"/>
            <a:ext cx="4357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Терроризм 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8" descr="627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773238"/>
            <a:ext cx="27130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000125" y="188913"/>
            <a:ext cx="7934325" cy="42481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/>
              <a:t>	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</a:t>
            </a:r>
            <a:endParaRPr lang="ru-RU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Тушинском аэродроме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05 июля 2003 года </a:t>
            </a:r>
            <a:r>
              <a:rPr lang="ru-RU" sz="2000" smtClean="0"/>
              <a:t>в Москве был совершён террористический акт: </a:t>
            </a:r>
            <a:r>
              <a:rPr lang="ru-RU" sz="2000" b="1" smtClean="0"/>
              <a:t>у входа на Тушинский аэродром</a:t>
            </a:r>
            <a:r>
              <a:rPr lang="ru-RU" sz="2000" smtClean="0"/>
              <a:t>, где в это время проходил </a:t>
            </a:r>
            <a:r>
              <a:rPr lang="ru-RU" sz="2000" b="1" smtClean="0"/>
              <a:t>рок-фестиваль «Крылья», </a:t>
            </a:r>
            <a:r>
              <a:rPr lang="ru-RU" sz="2000" smtClean="0"/>
              <a:t>были взорваны две бомбы. Взрывы произвели </a:t>
            </a:r>
            <a:r>
              <a:rPr lang="ru-RU" sz="2000" b="1" smtClean="0"/>
              <a:t>две террористки-смертницы</a:t>
            </a:r>
            <a:r>
              <a:rPr lang="ru-RU" sz="2000" smtClean="0"/>
              <a:t>. По официальным данным </a:t>
            </a:r>
            <a:r>
              <a:rPr lang="ru-RU" sz="2000" b="1" smtClean="0"/>
              <a:t>погибло 13 и ранено 59 человек</a:t>
            </a:r>
            <a:r>
              <a:rPr lang="ru-RU" sz="2000" smtClean="0"/>
              <a:t>. Больших жертв удалось избежать только потому, что охрана, заподозрив этих женщин, </a:t>
            </a:r>
            <a:r>
              <a:rPr lang="ru-RU" sz="2000" b="1" smtClean="0"/>
              <a:t>не пропустила их в толпу</a:t>
            </a:r>
            <a:r>
              <a:rPr lang="ru-RU" sz="2000" smtClean="0"/>
              <a:t> участников фестиваля.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221163"/>
            <a:ext cx="35290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221163"/>
            <a:ext cx="3333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042988" y="260350"/>
            <a:ext cx="7934325" cy="47974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b="1" smtClean="0"/>
              <a:t>	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около 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гостиницы «Националь»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ru-RU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000" smtClean="0"/>
              <a:t>	</a:t>
            </a:r>
            <a:r>
              <a:rPr lang="ru-RU" sz="2000" b="1" smtClean="0"/>
              <a:t>9 декабря 2003 года </a:t>
            </a:r>
            <a:r>
              <a:rPr lang="ru-RU" sz="2000" smtClean="0"/>
              <a:t>в результате взрыва около гостиницы "Националь" в центре Москвы, по уточненным данным, пять человек погибли и 13 получили ранения. Теракт возле гостиницы "Националь" совершила </a:t>
            </a:r>
            <a:r>
              <a:rPr lang="ru-RU" sz="2000" b="1" smtClean="0"/>
              <a:t>одна террористка-смертница</a:t>
            </a:r>
            <a:r>
              <a:rPr lang="ru-RU" sz="2000" smtClean="0"/>
              <a:t>. Прокуратура столицы уже распространила фотографию этой женщины. Предполагается, что у нее была сообщница, фоторобот которой, передает ИТАР-ТАСС, также разослан во все отделения милиции.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365625"/>
            <a:ext cx="37449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365625"/>
            <a:ext cx="33131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Захват заложников в Беслане</a:t>
            </a: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143000"/>
            <a:ext cx="7786687" cy="2786063"/>
          </a:xfrm>
        </p:spPr>
        <p:txBody>
          <a:bodyPr>
            <a:normAutofit fontScale="625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dirty="0" smtClean="0"/>
              <a:t>Примерно </a:t>
            </a:r>
            <a:r>
              <a:rPr lang="ru-RU" b="1" dirty="0" smtClean="0"/>
              <a:t>в 8 утра 1 сентября </a:t>
            </a:r>
            <a:r>
              <a:rPr lang="ru-RU" dirty="0" smtClean="0"/>
              <a:t>в районе села Хурикау, на границе Моздокского и Правобережного районов Северной Осетии, примерно в 60 км от Беслана, вооруженные люди остановили местного участкового, майора милиции и посадили его в свою машину.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По предварительным данным, именно с помощью удостоверения сотрудника МВД боевики на ГАЗ-66 и двух легковых автомобилях беспрепятственно миновали несколько КПП по пути до Беслана.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9460" name="Picture 2" descr="C:\Users\user\Pictures\террор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893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user\Pictures\террор\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8936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7497763" cy="30003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2000" smtClean="0"/>
              <a:t>В первые же минуты захвата на звуки выстрелов к школе начали сбегаться сотрудники горотдела милиции. В хаотичной перестрелке погибли трое человек. Одно тело лежало у входа в здание, два других - на проезжей части у ограды. </a:t>
            </a:r>
            <a:r>
              <a:rPr lang="ru-RU" sz="2000" b="1" smtClean="0"/>
              <a:t>Все погибшие - гражданские лица</a:t>
            </a:r>
            <a:r>
              <a:rPr lang="ru-RU" sz="2000" smtClean="0"/>
              <a:t>. В течение всего дня боевики не давали забрать тела, открывая огонь при приближении людей к школе.</a:t>
            </a:r>
          </a:p>
          <a:p>
            <a:pPr eaLnBrk="1" hangingPunct="1"/>
            <a:endParaRPr lang="ru-RU" smtClean="0"/>
          </a:p>
        </p:txBody>
      </p:sp>
      <p:pic>
        <p:nvPicPr>
          <p:cNvPr id="20483" name="Picture 2" descr="C:\Users\user\Pictures\террор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5" y="2857500"/>
            <a:ext cx="3946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user\Pictures\террор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14750"/>
            <a:ext cx="36655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террор\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6475" y="285750"/>
            <a:ext cx="8137525" cy="610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террор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6475" y="357188"/>
            <a:ext cx="8137525" cy="610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террор\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357188"/>
            <a:ext cx="8143875" cy="610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террор\1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357188"/>
            <a:ext cx="8143875" cy="610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Боевики захватили </a:t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300 школьников в Пакистане</a:t>
            </a:r>
            <a:r>
              <a:rPr lang="ru-RU" sz="1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3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3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428750"/>
            <a:ext cx="6143625" cy="5143500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18.09.2008 18:15 | lenta.ru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	Боевики </a:t>
            </a:r>
            <a:r>
              <a:rPr lang="ru-RU" sz="3400" b="1" dirty="0" smtClean="0"/>
              <a:t>захватили школу </a:t>
            </a:r>
            <a:r>
              <a:rPr lang="ru-RU" sz="3400" dirty="0" smtClean="0"/>
              <a:t>в районе Верхний Дир в Северо-Западной Пограничной провинции. В заложниках у бандитов оказались </a:t>
            </a:r>
            <a:r>
              <a:rPr lang="ru-RU" sz="3400" b="1" dirty="0" smtClean="0"/>
              <a:t>около трехсот детей</a:t>
            </a:r>
            <a:r>
              <a:rPr lang="ru-RU" sz="3400" dirty="0" smtClean="0"/>
              <a:t>, сообщает иранское агентство IRNA со ссылкой на пакистанский телеканал PTV.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	Корреспонденты с места событий утверждают, что боевики также </a:t>
            </a:r>
            <a:r>
              <a:rPr lang="ru-RU" sz="3400" b="1" dirty="0" smtClean="0"/>
              <a:t>стреляли в местных жителей</a:t>
            </a:r>
            <a:r>
              <a:rPr lang="ru-RU" sz="3400" dirty="0" smtClean="0"/>
              <a:t>, пытавшихся вызволить детей из плена. О числе погибших информации пока нет.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К какому движению принадлежат бандиты, также не уточняется. Ответственность за нападение на школу пока не взяла на себя ни одна радикальная группировка.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Отметим, что на северо-западе Пакистана, как считают американские спецслужбы, укрывается большое количество боевиков движений </a:t>
            </a:r>
            <a:r>
              <a:rPr lang="ru-RU" sz="3400" b="1" dirty="0" smtClean="0"/>
              <a:t>"Талибан" </a:t>
            </a:r>
            <a:r>
              <a:rPr lang="ru-RU" sz="3400" dirty="0" smtClean="0"/>
              <a:t>и</a:t>
            </a:r>
            <a:r>
              <a:rPr lang="ru-RU" sz="3400" b="1" dirty="0" smtClean="0"/>
              <a:t> "Аль-Каеда". </a:t>
            </a:r>
            <a:r>
              <a:rPr lang="ru-RU" sz="3400" dirty="0" smtClean="0"/>
              <a:t>3 сентября армия США в поисках боевиков радикальных группировок провела масштабную операцию в Северо-Западной Пограничной провинции Пакистана. 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hlinkClick r:id="rId2"/>
              </a:rPr>
              <a:t>lenta.ru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4" name="Picture 4" descr="C:\Users\user\Pictures\террор\5RCAW7HF80CAYOB14GCARERWHGCA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557338"/>
            <a:ext cx="1792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076700"/>
            <a:ext cx="17922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971550" y="0"/>
            <a:ext cx="7934325" cy="51768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2000" smtClean="0"/>
              <a:t>Внутренние вооруженные конфликты </a:t>
            </a:r>
            <a:r>
              <a:rPr lang="ru-RU" sz="2000" b="1" smtClean="0"/>
              <a:t>перестанут быть опасными для стран и народов</a:t>
            </a:r>
            <a:r>
              <a:rPr lang="ru-RU" sz="2000" smtClean="0"/>
              <a:t> только тогда, когда будет покончено с практикой использования этих конфликтов </a:t>
            </a:r>
            <a:r>
              <a:rPr lang="ru-RU" sz="2000" b="1" smtClean="0"/>
              <a:t>третьими странами</a:t>
            </a:r>
            <a:r>
              <a:rPr lang="ru-RU" sz="2000" smtClean="0"/>
              <a:t> для решения своих крупных геополитических и иных задач.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	Борьба с терроризмом эффективна в тех случаях, когда аппарат подавления действует </a:t>
            </a:r>
            <a:r>
              <a:rPr lang="ru-RU" sz="2000" b="1" smtClean="0"/>
              <a:t>адресно и персонально</a:t>
            </a:r>
            <a:r>
              <a:rPr lang="ru-RU" sz="2000" smtClean="0"/>
              <a:t>. Выявить террориста в толпе прохожих, среди пассажиров поездов, самолетов и т.п. — значит "прочитать" его намерения. </a:t>
            </a:r>
            <a:r>
              <a:rPr lang="ru-RU" sz="2000" b="1" smtClean="0"/>
              <a:t>Определение намерений </a:t>
            </a:r>
            <a:r>
              <a:rPr lang="ru-RU" sz="2000" smtClean="0"/>
              <a:t>является кричащей проблемой в системе авиаперевозок, перевозок пассажиров наземным, водным транспортом, при допуске зрителей на стадионы, в театры и т.п.</a:t>
            </a:r>
          </a:p>
        </p:txBody>
      </p:sp>
      <p:pic>
        <p:nvPicPr>
          <p:cNvPr id="26627" name="Picture 4" descr="614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87838"/>
            <a:ext cx="38893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mit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149725"/>
            <a:ext cx="35337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971550" y="260350"/>
            <a:ext cx="793432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	</a:t>
            </a:r>
            <a:r>
              <a:rPr lang="ru-RU" sz="2400" smtClean="0"/>
              <a:t>Террор - явление, которое прямо или косвенно касается каждого из нас. Массовое насилие в последние годы стало, к сожалению, неотъемлемой частью нашего социального бытия. Историки утверждают, что терроризм царствует на Земле не менее двух тысяч лет. Несмотря на богатый стаж, терроризм еще никогда не представлял для населения и целых государств такой серьезной угрозы. В настоящее время по всему миру насчитывается около сотни террористических организаций.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9219" name="Picture 5" descr="07_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4275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379697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449763"/>
            <a:ext cx="38163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«ФЕДЕРАЛЬН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ЫЙ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ЗАКОН РОССИЙСКОЙ ФЕДЕРАЦИИ О БОРЬБЕ С ТЕРРОРИЗМОМ»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- </a:t>
            </a:r>
            <a:r>
              <a:rPr lang="ru-RU" sz="2000" smtClean="0"/>
              <a:t>принят Государственной Думой </a:t>
            </a:r>
            <a:r>
              <a:rPr lang="ru-RU" sz="2000" b="1" smtClean="0"/>
              <a:t>3 июля 1998 года </a:t>
            </a:r>
            <a:r>
              <a:rPr lang="ru-RU" sz="2000" smtClean="0"/>
              <a:t>и одобрен Советом Федерации </a:t>
            </a:r>
            <a:r>
              <a:rPr lang="ru-RU" sz="2000" b="1" smtClean="0"/>
              <a:t>9 июля 1998 года</a:t>
            </a:r>
            <a:r>
              <a:rPr lang="ru-RU" sz="2000" smtClean="0"/>
              <a:t>.     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	Закон определяет правовые и организационные основы борьбы с терроризмом в Российской Федерации, порядок координации деятельности осуществляющих борьбу с терроризмом федеральных органов исполнительной власти, органов исполнительной власти субъектов Российской Федерации, общественных объединений и организаций независимо от форм собственности, должностных лиц и отдельных граждан, </a:t>
            </a:r>
            <a:r>
              <a:rPr lang="ru-RU" sz="2000" b="1" smtClean="0"/>
              <a:t>а также права, обязанности и гарантии граждан в связи с осуществлением борьбы с терроризмом</a:t>
            </a:r>
            <a:r>
              <a:rPr lang="ru-RU" sz="2000" smtClean="0"/>
              <a:t>. </a:t>
            </a:r>
          </a:p>
          <a:p>
            <a:pPr eaLnBrk="1" hangingPunct="1"/>
            <a:endParaRPr lang="ru-RU" smtClean="0"/>
          </a:p>
        </p:txBody>
      </p:sp>
      <p:pic>
        <p:nvPicPr>
          <p:cNvPr id="27652" name="Picture 5" descr="j01782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629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Дети мира объединяются против террора</a:t>
            </a:r>
            <a:b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042988" y="2708275"/>
            <a:ext cx="7499350" cy="372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Форум прошел под девизом "Дети мира против террора". Зампредседателя Совета муфтиев России Мансур Шакиров особо отметил объединяющее значение фестиваля, который, будет способствовать воспитанию толерантности в подрастающем поколении и противодействию экстремизму. 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"Все вместе, все нации, все конфессии, все дети - это очень большая сила. Птицы летят к теплу без компаса и навигации, и дети сегодня решили бороться с терроризмом искусством. Искусством передавать свою просьбу - что нам не нужны террор и война, нам нужны мир и счастье", - отметил Шакиров. </a:t>
            </a:r>
          </a:p>
        </p:txBody>
      </p:sp>
      <p:pic>
        <p:nvPicPr>
          <p:cNvPr id="28676" name="Picture 4" descr="ED2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20713"/>
            <a:ext cx="3619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16013" y="1268413"/>
            <a:ext cx="39608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Georgia" pitchFamily="18" charset="0"/>
              </a:rPr>
              <a:t>Более тысячи детей из 40 стран мира приняли участие в третьем Международном фестивале "Москва встречает друзей",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9750" y="5805488"/>
            <a:ext cx="86042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Только все вместе мы сможем остановить террор. </a:t>
            </a:r>
          </a:p>
          <a:p>
            <a:pPr algn="ctr">
              <a:defRPr/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единстве наша сила!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Жизнь победить нельзя, но можно её уничтожить.</a:t>
            </a:r>
          </a:p>
        </p:txBody>
      </p:sp>
      <p:pic>
        <p:nvPicPr>
          <p:cNvPr id="29699" name="Picture 2" descr="C:\Users\user\Pictures\террор\2222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628775"/>
            <a:ext cx="6769100" cy="507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581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2" descr="C:\Users\user\Pictures\террор\antiterror_clip_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052513"/>
            <a:ext cx="8172450" cy="580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9343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Классификаций терроризма существует множество: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37147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сфере действия</a:t>
            </a:r>
            <a:r>
              <a:rPr lang="ru-RU" sz="2000" smtClean="0"/>
              <a:t> - государственный и международный;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в зависимости от идентичности субъекта</a:t>
            </a:r>
            <a:r>
              <a:rPr lang="ru-RU" sz="2000" smtClean="0"/>
              <a:t> – этнический и религиозный;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средствам, используемым в террористических актах</a:t>
            </a:r>
            <a:r>
              <a:rPr lang="ru-RU" sz="2000" smtClean="0"/>
              <a:t> – терроризм с применением обычных средств поражения и терроризм с применением средств массового поражения;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средствам протекания террористических актов</a:t>
            </a:r>
            <a:r>
              <a:rPr lang="ru-RU" sz="2000" smtClean="0"/>
              <a:t> – наземный, морской, воздушный, космический, компьютерный;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социальной направленности</a:t>
            </a:r>
            <a:r>
              <a:rPr lang="ru-RU" sz="2000" smtClean="0"/>
              <a:t> – социальный, националистический, религиозный.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/>
              <a:t>Последняя классификация является самой распространенной среди исследователей.</a:t>
            </a:r>
          </a:p>
        </p:txBody>
      </p:sp>
      <p:pic>
        <p:nvPicPr>
          <p:cNvPr id="11268" name="Picture 3" descr="C:\Users\user\Pictures\террор\336_20051206162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367213"/>
            <a:ext cx="32416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user\Pictures\террор\pentmor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321175"/>
            <a:ext cx="36718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042988" y="0"/>
            <a:ext cx="7934325" cy="6572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2000" smtClean="0"/>
              <a:t>Так, </a:t>
            </a:r>
            <a:r>
              <a:rPr lang="ru-RU" sz="2000" b="1" smtClean="0"/>
              <a:t>среди причин роста терроризма в России </a:t>
            </a:r>
            <a:r>
              <a:rPr lang="ru-RU" sz="2000" smtClean="0"/>
              <a:t>респонденты указали: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26% </a:t>
            </a:r>
            <a:r>
              <a:rPr lang="ru-RU" sz="2000" smtClean="0"/>
              <a:t>- ухудшение социально-экономического положения населения;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19% </a:t>
            </a:r>
            <a:r>
              <a:rPr lang="ru-RU" sz="2000" smtClean="0"/>
              <a:t>- усиление противоборства криминальных группировок;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13% </a:t>
            </a:r>
            <a:r>
              <a:rPr lang="ru-RU" sz="2000" smtClean="0"/>
              <a:t>- расслоение населения по имущественному признаку;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8% </a:t>
            </a:r>
            <a:r>
              <a:rPr lang="ru-RU" sz="2000" smtClean="0"/>
              <a:t>- деятельность национально- и регилиозно-экстремистских группировок;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8% </a:t>
            </a:r>
            <a:r>
              <a:rPr lang="ru-RU" sz="2000" smtClean="0"/>
              <a:t>- приграничное положение, близость к местности, где происходят межнациональные конфликты, войны;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7% </a:t>
            </a:r>
            <a:r>
              <a:rPr lang="ru-RU" sz="2000" smtClean="0"/>
              <a:t>- рост числа безработных в самых различных социальных группах;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7% </a:t>
            </a:r>
            <a:r>
              <a:rPr lang="ru-RU" sz="2000" smtClean="0"/>
              <a:t>- приток мигрантов из стран ближнего зарубежья;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5% </a:t>
            </a:r>
            <a:r>
              <a:rPr lang="ru-RU" sz="2000" smtClean="0"/>
              <a:t>- рост национального самосознания, стремление этнических групп к национальному обособлению;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4% </a:t>
            </a:r>
            <a:r>
              <a:rPr lang="ru-RU" sz="2000" smtClean="0"/>
              <a:t>- деятельность или влияние зарубежных террористических групп;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3% </a:t>
            </a:r>
            <a:r>
              <a:rPr lang="ru-RU" sz="2000" smtClean="0"/>
              <a:t>- факторы дискриминации отдельных национальных общностей.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8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SOS</a:t>
            </a:r>
            <a:endParaRPr lang="ru-RU" sz="8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785813" y="1571625"/>
            <a:ext cx="8358187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ru-RU" smtClean="0"/>
              <a:t>Россия сегодня, в начале 2</a:t>
            </a:r>
            <a:r>
              <a:rPr lang="en-US" smtClean="0"/>
              <a:t>1 </a:t>
            </a:r>
            <a:r>
              <a:rPr lang="ru-RU" smtClean="0"/>
              <a:t>века имеет около </a:t>
            </a:r>
            <a:r>
              <a:rPr lang="ru-RU" b="1" smtClean="0"/>
              <a:t>4-х миллионов </a:t>
            </a:r>
            <a:r>
              <a:rPr lang="ru-RU" smtClean="0"/>
              <a:t>беспризорных детей. Через несколько лет те, кто из них останется в живых, станут базой НОВОГО ТЕРРОРА - </a:t>
            </a:r>
            <a:r>
              <a:rPr lang="ru-RU" b="1" smtClean="0"/>
              <a:t>СОЦИАЛЬНОГО</a:t>
            </a:r>
            <a:r>
              <a:rPr lang="ru-RU" smtClean="0"/>
              <a:t>, внутреннего, на каждой улице, в каждом городе, в каждом доме!!!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ЛЮДИ, ОПОМНИТЕСЬ!!!</a:t>
            </a:r>
          </a:p>
          <a:p>
            <a:endParaRPr lang="ru-RU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/>
          </p:nvPr>
        </p:nvSpPr>
        <p:spPr bwMode="auto">
          <a:xfrm>
            <a:off x="900113" y="476250"/>
            <a:ext cx="7631112" cy="2692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8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Многие из нас помнят бесчеловечные акции, потрясшие весь мир:</a:t>
            </a:r>
            <a:br>
              <a:rPr lang="ru-RU" sz="48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800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Разрушение Всемирного </a:t>
            </a:r>
            <a:br>
              <a:rPr lang="ru-RU" sz="3200" b="1" dirty="0" smtClean="0"/>
            </a:br>
            <a:r>
              <a:rPr lang="ru-RU" sz="3200" b="1" dirty="0" smtClean="0"/>
              <a:t>Торгового Центра</a:t>
            </a:r>
            <a:endParaRPr lang="ru-RU" sz="32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59113" y="1412875"/>
            <a:ext cx="400050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	</a:t>
            </a:r>
            <a:r>
              <a:rPr lang="ru-RU" sz="1600" b="1" smtClean="0"/>
              <a:t>11 сентября 2001 года</a:t>
            </a:r>
            <a:r>
              <a:rPr lang="ru-RU" sz="1600" smtClean="0"/>
              <a:t>, в 28-ю годовщину подготовленного ЦРУ </a:t>
            </a:r>
            <a:r>
              <a:rPr lang="ru-RU" sz="1600" i="1" smtClean="0"/>
              <a:t>военного путча</a:t>
            </a:r>
            <a:r>
              <a:rPr lang="ru-RU" sz="1600" smtClean="0"/>
              <a:t> в Чили, и 11-ю годовщину речи Буша-старшего "Новый мировой порядок", террористы захватили четыре самолета. Согласно официальной версии девятнадцать арабов угнали 4 самолета; врезались на двух из них в башни Всемирного Торгового центра, что стало причиной пожара внутри, и врезались на третьем в Пентагон. Согласно официальной версии, в результате пожара стальные несущие балки расплавились, что стало причиной обрушения башен.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2" descr="C:\Users\user\Pictures\террор\wtc_ve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188" y="1586778"/>
            <a:ext cx="2226093" cy="347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user\Pictures\террор\to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391" y="1491210"/>
            <a:ext cx="2177048" cy="362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11-10-200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7244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Терроризм в Москве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/>
              <a:t>	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в Москве 2002 года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23 октября 2002 года в 21.05 </a:t>
            </a:r>
            <a:r>
              <a:rPr lang="ru-RU" sz="2000" smtClean="0"/>
              <a:t>в центре Москвы (в театральном центре на Дубровке) более </a:t>
            </a:r>
            <a:r>
              <a:rPr lang="ru-RU" sz="2000" b="1" smtClean="0"/>
              <a:t>50 вооруженных террористов</a:t>
            </a:r>
            <a:r>
              <a:rPr lang="ru-RU" sz="2000" smtClean="0"/>
              <a:t> захватили зал, в котором шел популярный мюзикл </a:t>
            </a:r>
            <a:r>
              <a:rPr lang="ru-RU" sz="2000" b="1" smtClean="0"/>
              <a:t>«Норд-Ост». </a:t>
            </a:r>
            <a:r>
              <a:rPr lang="ru-RU" sz="2000" smtClean="0"/>
              <a:t>Террористы требовали прекратить войну в Чечне, угрожая расстрелять заложников и взорвать зал. </a:t>
            </a:r>
            <a:r>
              <a:rPr lang="ru-RU" sz="2000" b="1" smtClean="0"/>
              <a:t>26 октября в 5.32 </a:t>
            </a:r>
            <a:r>
              <a:rPr lang="ru-RU" sz="2000" smtClean="0"/>
              <a:t>после уникальной в мировой истории спецоперации более </a:t>
            </a:r>
            <a:r>
              <a:rPr lang="ru-RU" sz="2000" b="1" smtClean="0"/>
              <a:t>500 заложников были освобождены</a:t>
            </a:r>
            <a:r>
              <a:rPr lang="ru-RU" sz="2000" smtClean="0"/>
              <a:t>. Уничтожены </a:t>
            </a:r>
            <a:r>
              <a:rPr lang="ru-RU" sz="2000" b="1" smtClean="0"/>
              <a:t>50 террористов </a:t>
            </a:r>
            <a:r>
              <a:rPr lang="ru-RU" sz="2000" smtClean="0"/>
              <a:t>– 32 мужчин и 18 женщин. </a:t>
            </a:r>
            <a:r>
              <a:rPr lang="ru-RU" sz="2000" b="1" smtClean="0"/>
              <a:t>117 заложников </a:t>
            </a:r>
            <a:r>
              <a:rPr lang="ru-RU" sz="2000" smtClean="0"/>
              <a:t>погибли.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>	</a:t>
            </a:r>
            <a:r>
              <a:rPr lang="ru-RU" sz="2000" b="1" smtClean="0"/>
              <a:t>28 октября </a:t>
            </a:r>
            <a:r>
              <a:rPr lang="ru-RU" sz="2000" smtClean="0"/>
              <a:t>был объявлен день траура.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538</TotalTime>
  <Words>223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Trebuchet MS</vt:lpstr>
      <vt:lpstr>Georgia</vt:lpstr>
      <vt:lpstr>Wingdings 2</vt:lpstr>
      <vt:lpstr>Verdana</vt:lpstr>
      <vt:lpstr>Calibri</vt:lpstr>
      <vt:lpstr>Солнцестояние</vt:lpstr>
      <vt:lpstr>Антитеррорис-тические мероприятия.</vt:lpstr>
      <vt:lpstr>Слайд 2</vt:lpstr>
      <vt:lpstr>Террористические  организации мира  </vt:lpstr>
      <vt:lpstr>Классификаций терроризма существует множество:</vt:lpstr>
      <vt:lpstr>Слайд 5</vt:lpstr>
      <vt:lpstr>SOS</vt:lpstr>
      <vt:lpstr>Многие из нас помнят бесчеловечные акции, потрясшие весь мир: </vt:lpstr>
      <vt:lpstr>Разрушение Всемирного  Торгового Центра</vt:lpstr>
      <vt:lpstr>Терроризм в Москве</vt:lpstr>
      <vt:lpstr>Слайд 10</vt:lpstr>
      <vt:lpstr>Слайд 11</vt:lpstr>
      <vt:lpstr>Захват заложников в Беслане </vt:lpstr>
      <vt:lpstr>Слайд 13</vt:lpstr>
      <vt:lpstr>Слайд 14</vt:lpstr>
      <vt:lpstr>Слайд 15</vt:lpstr>
      <vt:lpstr>Слайд 16</vt:lpstr>
      <vt:lpstr>Слайд 17</vt:lpstr>
      <vt:lpstr>Боевики захватили  300 школьников в Пакистане </vt:lpstr>
      <vt:lpstr>Слайд 19</vt:lpstr>
      <vt:lpstr>«ФЕДЕРАЛЬНЫЙ ЗАКОН РОССИЙСКОЙ ФЕДЕРАЦИИ О БОРЬБЕ С ТЕРРОРИЗМОМ» </vt:lpstr>
      <vt:lpstr>Дети мира объединяются против террора </vt:lpstr>
      <vt:lpstr>Жизнь победить нельзя, но можно её уничтожить.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51</cp:revision>
  <dcterms:created xsi:type="dcterms:W3CDTF">2008-09-18T18:39:25Z</dcterms:created>
  <dcterms:modified xsi:type="dcterms:W3CDTF">2010-09-07T08:16:14Z</dcterms:modified>
</cp:coreProperties>
</file>